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media1.mov" ContentType="video/unknown"/>
  <Override PartName="/ppt/media/media2.mov" ContentType="video/unknown"/>
  <Override PartName="/ppt/charts/chart1.xml" ContentType="application/vnd.openxmlformats-officedocument.drawingml.chart+xml"/>
  <Override PartName="/ppt/charts/chart2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4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4600" u="none">
                <a:solidFill>
                  <a:srgbClr val="000000"/>
                </a:solidFill>
                <a:latin typeface="Calibri"/>
              </a:rPr>
              <a:t>Age distribution</a:t>
            </a:r>
          </a:p>
        </c:rich>
      </c:tx>
      <c:layout>
        <c:manualLayout>
          <c:xMode val="edge"/>
          <c:yMode val="edge"/>
          <c:x val="0.250461"/>
          <c:y val="0"/>
          <c:w val="0.499079"/>
          <c:h val="0.10128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01284"/>
          <c:w val="0.99"/>
          <c:h val="0.886216"/>
        </c:manualLayout>
      </c:layout>
      <c:pieChart>
        <c:varyColors val="0"/>
        <c:ser>
          <c:idx val="0"/>
          <c:order val="0"/>
          <c:tx>
            <c:strRef>
              <c:f>Sheet1!$A$2</c:f>
              <c:strCache/>
            </c:strRef>
          </c:tx>
          <c:spPr>
            <a:solidFill>
              <a:srgbClr val="4F81BD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Sheet1!$B$2:$A$2</c:f>
              <c:numCache>
                <c:ptCount val="0"/>
              </c:numCache>
            </c:numRef>
          </c:val>
        </c:ser>
        <c:ser>
          <c:idx val="1"/>
          <c:order val="1"/>
          <c:tx>
            <c:strRef>
              <c:f>Sheet1!$A$3</c:f>
              <c:strCache/>
            </c:strRef>
          </c:tx>
          <c:spPr>
            <a:solidFill>
              <a:srgbClr val="C0504D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Sheet1!$B$3:$A$3</c:f>
              <c:numCache>
                <c:ptCount val="0"/>
              </c:numCache>
            </c:numRef>
          </c:val>
        </c:ser>
        <c:ser>
          <c:idx val="2"/>
          <c:order val="2"/>
          <c:tx>
            <c:strRef>
              <c:f>Sheet1!$A$4</c:f>
              <c:strCache/>
            </c:strRef>
          </c:tx>
          <c:spPr>
            <a:solidFill>
              <a:srgbClr val="9BBB59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Sheet1!$B$4:$A$4</c:f>
              <c:numCache>
                <c:ptCount val="0"/>
              </c:numCache>
            </c:numRef>
          </c:val>
        </c:ser>
        <c:ser>
          <c:idx val="3"/>
          <c:order val="3"/>
          <c:tx>
            <c:strRef>
              <c:f>Sheet1!$A$5</c:f>
              <c:strCache/>
            </c:strRef>
          </c:tx>
          <c:spPr>
            <a:solidFill>
              <a:srgbClr val="8064A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Sheet1!$B$5:$A$5</c:f>
              <c:numCache>
                <c:ptCount val="0"/>
              </c:numCache>
            </c:numRef>
          </c:val>
        </c:ser>
        <c:ser>
          <c:idx val="4"/>
          <c:order val="4"/>
          <c:tx>
            <c:strRef>
              <c:f>Sheet1!$A$6</c:f>
              <c:strCache/>
            </c:strRef>
          </c:tx>
          <c:spPr>
            <a:solidFill>
              <a:srgbClr val="4BACC6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Sheet1!$B$6:$A$6</c:f>
              <c:numCache>
                <c:ptCount val="0"/>
              </c:numCache>
            </c:numRef>
          </c:val>
        </c:ser>
        <c:ser>
          <c:idx val="5"/>
          <c:order val="5"/>
          <c:tx>
            <c:strRef>
              <c:f>Sheet1!$A$7</c:f>
              <c:strCache/>
            </c:strRef>
          </c:tx>
          <c:spPr>
            <a:solidFill>
              <a:srgbClr val="F79646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Sheet1!$B$7:$A$7</c:f>
              <c:numCache>
                <c:ptCount val="0"/>
              </c:numCache>
            </c:numRef>
          </c:val>
        </c:ser>
        <c:ser>
          <c:idx val="6"/>
          <c:order val="6"/>
          <c:tx>
            <c:strRef>
              <c:f>Sheet1!$A$8</c:f>
              <c:strCache/>
            </c:strRef>
          </c:tx>
          <c:spPr>
            <a:solidFill>
              <a:srgbClr val="628FC6"/>
            </a:solidFill>
            <a:ln w="9525" cap="flat">
              <a:solidFill>
                <a:srgbClr val="FAFAFA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Sheet1!$B$8:$A$8</c:f>
              <c:numCache>
                <c:ptCount val="0"/>
              </c:numCache>
            </c:numRef>
          </c:val>
        </c:ser>
        <c:ser>
          <c:idx val="7"/>
          <c:order val="7"/>
          <c:tx>
            <c:strRef>
              <c:f>Sheet1!$A$9</c:f>
              <c:strCache/>
            </c:strRef>
          </c:tx>
          <c:spPr>
            <a:solidFill>
              <a:srgbClr val="C86360"/>
            </a:solidFill>
            <a:ln w="9525" cap="flat">
              <a:solidFill>
                <a:srgbClr val="FAFAFA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Sheet1!$B$1:$A$1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Sheet1!$B$9:$A$9</c:f>
              <c:numCache>
                <c:ptCount val="0"/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30-50</c:v>
                </c:pt>
              </c:strCache>
            </c:strRef>
          </c:tx>
          <c:spPr>
            <a:solidFill>
              <a:srgbClr val="9BBB59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6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Sheet1!$B$1:$B$1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Sheet1!$B$10:$B$10</c:f>
              <c:numCache>
                <c:ptCount val="1"/>
                <c:pt idx="0">
                  <c:v>0.300000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18-24</c:v>
                </c:pt>
              </c:strCache>
            </c:strRef>
          </c:tx>
          <c:spPr>
            <a:solidFill>
              <a:srgbClr val="8064A2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6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Sheet1!$B$1:$B$1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Sheet1!$B$11:$B$11</c:f>
              <c:numCache>
                <c:ptCount val="1"/>
                <c:pt idx="0">
                  <c:v>0.300000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25-30</c:v>
                </c:pt>
              </c:strCache>
            </c:strRef>
          </c:tx>
          <c:spPr>
            <a:solidFill>
              <a:srgbClr val="4BACC6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Lbls>
            <c:numFmt formatCode="#,##0%" sourceLinked="0"/>
            <c:txPr>
              <a:bodyPr/>
              <a:lstStyle/>
              <a:p>
                <a:pPr>
                  <a:defRPr b="0" i="0" strike="noStrike" sz="6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Sheet1!$B$1:$B$1</c:f>
              <c:strCache>
                <c:ptCount val="2"/>
                <c:pt idx="0">
                  <c:v>Untitled 1</c:v>
                </c:pt>
                <c:pt idx="1">
                  <c:v>18-24</c:v>
                </c:pt>
              </c:strCache>
            </c:strRef>
          </c:cat>
          <c:val>
            <c:numRef>
              <c:f>Sheet1!$B$12:$B$12</c:f>
              <c:numCache>
                <c:ptCount val="1"/>
                <c:pt idx="0">
                  <c:v>0.400000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4600" u="none">
                <a:solidFill>
                  <a:srgbClr val="000000"/>
                </a:solidFill>
                <a:latin typeface="Calibri"/>
              </a:defRPr>
            </a:pPr>
            <a:r>
              <a:rPr b="0" i="0" strike="noStrike" sz="4600" u="none">
                <a:solidFill>
                  <a:srgbClr val="000000"/>
                </a:solidFill>
                <a:latin typeface="Calibri"/>
              </a:rPr>
              <a:t>Price</a:t>
            </a:r>
          </a:p>
        </c:rich>
      </c:tx>
      <c:layout>
        <c:manualLayout>
          <c:xMode val="edge"/>
          <c:yMode val="edge"/>
          <c:x val="0.42206"/>
          <c:y val="0"/>
          <c:w val="0.155881"/>
          <c:h val="0.101284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05"/>
          <c:y val="0.101284"/>
          <c:w val="0.99"/>
          <c:h val="0.886216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Untitled 1</c:v>
                </c:pt>
              </c:strCache>
            </c:strRef>
          </c:tx>
          <c:spPr>
            <a:solidFill>
              <a:srgbClr val="4F81BD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sx="100000" sy="100000" kx="0" ky="0" algn="tl" rotWithShape="1" blurRad="38100" dist="20000" dir="5400000">
                <a:srgbClr val="000000">
                  <a:alpha val="38000"/>
                </a:srgbClr>
              </a:outerShdw>
            </a:effectLst>
          </c:spPr>
          <c:explosion val="0"/>
          <c:dPt>
            <c:idx val="0"/>
            <c:explosion val="0"/>
            <c:spPr>
              <a:solidFill>
                <a:srgbClr val="4F81BD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explosion val="0"/>
            <c:spPr>
              <a:solidFill>
                <a:srgbClr val="C0504D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Pt>
            <c:idx val="2"/>
            <c:explosion val="0"/>
            <c:spPr>
              <a:solidFill>
                <a:srgbClr val="9BBB59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>
                <a:outerShdw sx="100000" sy="100000" kx="0" ky="0" algn="tl" rotWithShape="1" blurRad="38100" dist="20000" dir="5400000">
                  <a:srgbClr val="000000">
                    <a:alpha val="38000"/>
                  </a:srgbClr>
                </a:outerShdw>
              </a:effectLst>
            </c:spPr>
          </c:dPt>
          <c:dLbls>
            <c:dLbl>
              <c:idx val="0"/>
              <c:numFmt formatCode="#,##0%_);\(#,##0%\)" sourceLinked="0"/>
              <c:txPr>
                <a:bodyPr/>
                <a:lstStyle/>
                <a:p>
                  <a:pPr>
                    <a:defRPr b="0" i="0" strike="noStrike" sz="6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txPr>
                <a:bodyPr/>
                <a:lstStyle/>
                <a:p>
                  <a:pPr>
                    <a:defRPr b="0" i="0" strike="noStrike" sz="6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txPr>
                <a:bodyPr/>
                <a:lstStyle/>
                <a:p>
                  <a:pPr>
                    <a:defRPr b="0" i="0" strike="noStrike" sz="6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_);\(#,##0%\)" sourceLinked="0"/>
            <c:txPr>
              <a:bodyPr/>
              <a:lstStyle/>
              <a:p>
                <a:pPr>
                  <a:defRPr b="0" i="0" strike="noStrike" sz="6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$80.00</c:v>
                </c:pt>
                <c:pt idx="1">
                  <c:v>$100.00</c:v>
                </c:pt>
                <c:pt idx="2">
                  <c:v>$120.00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0.300000</c:v>
                </c:pt>
                <c:pt idx="1">
                  <c:v>0.500000</c:v>
                </c:pt>
                <c:pt idx="2">
                  <c:v>0.200000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10894159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2" name="Shape 12"/>
          <p:cNvSpPr/>
          <p:nvPr/>
        </p:nvSpPr>
        <p:spPr>
          <a:xfrm>
            <a:off x="11432956" y="12604858"/>
            <a:ext cx="341231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3" name="Shape 13"/>
          <p:cNvSpPr/>
          <p:nvPr/>
        </p:nvSpPr>
        <p:spPr>
          <a:xfrm>
            <a:off x="11971752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12510548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13049346" y="12604858"/>
            <a:ext cx="341231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18" name="Group 18"/>
          <p:cNvGrpSpPr/>
          <p:nvPr/>
        </p:nvGrpSpPr>
        <p:grpSpPr>
          <a:xfrm>
            <a:off x="7846290" y="4894052"/>
            <a:ext cx="3927897" cy="3927896"/>
            <a:chOff x="0" y="0"/>
            <a:chExt cx="3927895" cy="3927895"/>
          </a:xfrm>
        </p:grpSpPr>
        <p:sp>
          <p:nvSpPr>
            <p:cNvPr id="16" name="Shape 16"/>
            <p:cNvSpPr/>
            <p:nvPr/>
          </p:nvSpPr>
          <p:spPr>
            <a:xfrm>
              <a:off x="0" y="0"/>
              <a:ext cx="3927896" cy="3927896"/>
            </a:xfrm>
            <a:prstGeom prst="ellipse">
              <a:avLst/>
            </a:prstGeom>
            <a:solidFill>
              <a:srgbClr val="24242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7" name="Shape 17"/>
            <p:cNvSpPr/>
            <p:nvPr/>
          </p:nvSpPr>
          <p:spPr>
            <a:xfrm>
              <a:off x="321313" y="1119397"/>
              <a:ext cx="3285271" cy="168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lnSpc>
                  <a:spcPct val="150000"/>
                </a:lnSpc>
                <a:defRPr b="1" sz="37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Keynote</a:t>
              </a:r>
            </a:p>
            <a:p>
              <a:pPr>
                <a:lnSpc>
                  <a:spcPct val="150000"/>
                </a:lnSpc>
                <a:defRPr b="1" sz="42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别人家的PPT</a:t>
              </a:r>
            </a:p>
          </p:txBody>
        </p:sp>
      </p:grpSp>
      <p:sp>
        <p:nvSpPr>
          <p:cNvPr id="19" name="Shape 19"/>
          <p:cNvSpPr/>
          <p:nvPr/>
        </p:nvSpPr>
        <p:spPr>
          <a:xfrm>
            <a:off x="12420635" y="4944852"/>
            <a:ext cx="209197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7000">
                <a:solidFill>
                  <a:srgbClr val="36363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2016</a:t>
            </a:r>
          </a:p>
        </p:txBody>
      </p:sp>
      <p:sp>
        <p:nvSpPr>
          <p:cNvPr id="20" name="Shape 20"/>
          <p:cNvSpPr/>
          <p:nvPr/>
        </p:nvSpPr>
        <p:spPr>
          <a:xfrm>
            <a:off x="12524033" y="6667500"/>
            <a:ext cx="355205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52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Work report</a:t>
            </a:r>
          </a:p>
        </p:txBody>
      </p:sp>
      <p:sp>
        <p:nvSpPr>
          <p:cNvPr id="21" name="Shape 21"/>
          <p:cNvSpPr/>
          <p:nvPr/>
        </p:nvSpPr>
        <p:spPr>
          <a:xfrm>
            <a:off x="12312983" y="8034547"/>
            <a:ext cx="7226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每一场工作汇报都是收获的体现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hape 1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6" name="Shape 106"/>
          <p:cNvSpPr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4" name="Shape 124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33" name="Shape 133"/>
          <p:cNvSpPr/>
          <p:nvPr>
            <p:ph type="body" sz="quarter" idx="14"/>
          </p:nvPr>
        </p:nvSpPr>
        <p:spPr>
          <a:xfrm>
            <a:off x="2387600" y="5975349"/>
            <a:ext cx="19621500" cy="1028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“在此键入引文。”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42" name="Shape 1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 拷贝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 拷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11499849" y="1393185"/>
            <a:ext cx="138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色块</a:t>
            </a:r>
          </a:p>
        </p:txBody>
      </p:sp>
      <p:sp>
        <p:nvSpPr>
          <p:cNvPr id="37" name="Shape 37"/>
          <p:cNvSpPr/>
          <p:nvPr/>
        </p:nvSpPr>
        <p:spPr>
          <a:xfrm>
            <a:off x="3241994" y="4111768"/>
            <a:ext cx="1270001" cy="1270001"/>
          </a:xfrm>
          <a:prstGeom prst="rect">
            <a:avLst/>
          </a:prstGeom>
          <a:solidFill>
            <a:srgbClr val="24242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38" name="Shape 38"/>
          <p:cNvSpPr/>
          <p:nvPr/>
        </p:nvSpPr>
        <p:spPr>
          <a:xfrm>
            <a:off x="5117613" y="4314968"/>
            <a:ext cx="258572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36 36 36</a:t>
            </a:r>
          </a:p>
        </p:txBody>
      </p:sp>
      <p:sp>
        <p:nvSpPr>
          <p:cNvPr id="39" name="Shape 39"/>
          <p:cNvSpPr/>
          <p:nvPr/>
        </p:nvSpPr>
        <p:spPr>
          <a:xfrm>
            <a:off x="3241994" y="6223000"/>
            <a:ext cx="1270001" cy="1270000"/>
          </a:xfrm>
          <a:prstGeom prst="rect">
            <a:avLst/>
          </a:prstGeom>
          <a:solidFill>
            <a:srgbClr val="C9CAC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0" name="Shape 40"/>
          <p:cNvSpPr/>
          <p:nvPr/>
        </p:nvSpPr>
        <p:spPr>
          <a:xfrm>
            <a:off x="5117613" y="6426199"/>
            <a:ext cx="364490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201 202 196</a:t>
            </a:r>
          </a:p>
        </p:txBody>
      </p:sp>
      <p:sp>
        <p:nvSpPr>
          <p:cNvPr id="41" name="Shape 41"/>
          <p:cNvSpPr/>
          <p:nvPr/>
        </p:nvSpPr>
        <p:spPr>
          <a:xfrm>
            <a:off x="3241994" y="8537431"/>
            <a:ext cx="1270001" cy="1270001"/>
          </a:xfrm>
          <a:prstGeom prst="rect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2" name="Shape 42"/>
          <p:cNvSpPr/>
          <p:nvPr/>
        </p:nvSpPr>
        <p:spPr>
          <a:xfrm>
            <a:off x="5117613" y="8740631"/>
            <a:ext cx="2232661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373737</a:t>
            </a:r>
          </a:p>
        </p:txBody>
      </p:sp>
      <p:sp>
        <p:nvSpPr>
          <p:cNvPr id="43" name="Shape 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副标题 拷贝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关注别人家的PPT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088" y="0"/>
            <a:ext cx="24510176" cy="13786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屏幕快照 2016-01-31 15.43.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5126" y="2942931"/>
            <a:ext cx="11503314" cy="7830138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0" name="Shape 60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61" name="Shape 61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0" name="Shape 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Shape 78"/>
          <p:cNvSpPr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hape 9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5.png"/><Relationship Id="rId5" Type="http://schemas.openxmlformats.org/officeDocument/2006/relationships/video" Target="../media/media2.mov"/><Relationship Id="rId6" Type="http://schemas.microsoft.com/office/2007/relationships/media" Target="../media/media2.mov"/><Relationship Id="rId7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/>
        </p:nvSpPr>
        <p:spPr>
          <a:xfrm>
            <a:off x="10894159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59" name="Shape 159"/>
          <p:cNvSpPr/>
          <p:nvPr/>
        </p:nvSpPr>
        <p:spPr>
          <a:xfrm>
            <a:off x="11432956" y="12604858"/>
            <a:ext cx="341231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0" name="Shape 160"/>
          <p:cNvSpPr/>
          <p:nvPr/>
        </p:nvSpPr>
        <p:spPr>
          <a:xfrm>
            <a:off x="11971752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1" name="Shape 161"/>
          <p:cNvSpPr/>
          <p:nvPr/>
        </p:nvSpPr>
        <p:spPr>
          <a:xfrm>
            <a:off x="12510548" y="12604858"/>
            <a:ext cx="341232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2" name="Shape 162"/>
          <p:cNvSpPr/>
          <p:nvPr/>
        </p:nvSpPr>
        <p:spPr>
          <a:xfrm>
            <a:off x="13049346" y="12604858"/>
            <a:ext cx="341231" cy="34123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3" name="Shape 163"/>
          <p:cNvSpPr/>
          <p:nvPr/>
        </p:nvSpPr>
        <p:spPr>
          <a:xfrm>
            <a:off x="5587788" y="4894052"/>
            <a:ext cx="3927897" cy="3927896"/>
          </a:xfrm>
          <a:prstGeom prst="ellipse">
            <a:avLst/>
          </a:prstGeom>
          <a:solidFill>
            <a:srgbClr val="24242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64" name="Shape 164"/>
          <p:cNvSpPr/>
          <p:nvPr/>
        </p:nvSpPr>
        <p:spPr>
          <a:xfrm>
            <a:off x="5936653" y="6318249"/>
            <a:ext cx="323016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Group 3</a:t>
            </a:r>
          </a:p>
        </p:txBody>
      </p:sp>
      <p:sp>
        <p:nvSpPr>
          <p:cNvPr id="165" name="Shape 165"/>
          <p:cNvSpPr/>
          <p:nvPr/>
        </p:nvSpPr>
        <p:spPr>
          <a:xfrm>
            <a:off x="13020044" y="7337376"/>
            <a:ext cx="391816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7000">
                <a:solidFill>
                  <a:srgbClr val="36363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#Sprint 3</a:t>
            </a:r>
          </a:p>
        </p:txBody>
      </p:sp>
      <p:sp>
        <p:nvSpPr>
          <p:cNvPr id="166" name="Shape 166"/>
          <p:cNvSpPr/>
          <p:nvPr/>
        </p:nvSpPr>
        <p:spPr>
          <a:xfrm>
            <a:off x="11403274" y="3964506"/>
            <a:ext cx="6703418" cy="284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96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t>R.E.Ware</a:t>
            </a:r>
          </a:p>
          <a:p>
            <a:pPr defTabSz="914400">
              <a:lnSpc>
                <a:spcPct val="150000"/>
              </a:lnSpc>
              <a:defRPr sz="4000">
                <a:solidFill>
                  <a:srgbClr val="36363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Redefined and Evolved Ware</a:t>
            </a:r>
          </a:p>
        </p:txBody>
      </p:sp>
      <p:sp>
        <p:nvSpPr>
          <p:cNvPr id="167" name="Shape 167"/>
          <p:cNvSpPr/>
          <p:nvPr/>
        </p:nvSpPr>
        <p:spPr>
          <a:xfrm>
            <a:off x="11231656" y="9031415"/>
            <a:ext cx="749493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Chris, John, Kun, Saurabh, Yang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499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99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99"/>
                            </p:stCondLst>
                            <p:childTnLst>
                              <p:par>
                                <p:cTn id="21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3" dur="499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98"/>
                            </p:stCondLst>
                            <p:childTnLst>
                              <p:par>
                                <p:cTn id="25" presetClass="entr" nodeType="after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7" dur="2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98"/>
                            </p:stCondLst>
                            <p:childTnLst>
                              <p:par>
                                <p:cTn id="29" presetClass="entr" nodeType="after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1" dur="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98"/>
                            </p:stCondLst>
                            <p:childTnLst>
                              <p:par>
                                <p:cTn id="33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5" dur="2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98"/>
                            </p:stCondLst>
                            <p:childTnLst>
                              <p:par>
                                <p:cTn id="37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2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298"/>
                            </p:stCondLst>
                            <p:childTnLst>
                              <p:par>
                                <p:cTn id="41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3" dur="2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2"/>
      <p:bldP build="whole" bldLvl="1" animBg="1" rev="0" advAuto="0" spid="160" grpId="8"/>
      <p:bldP build="whole" bldLvl="1" animBg="1" rev="0" advAuto="0" spid="166" grpId="4"/>
      <p:bldP build="whole" bldLvl="1" animBg="1" rev="0" advAuto="0" spid="165" grpId="3"/>
      <p:bldP build="whole" bldLvl="1" animBg="1" rev="0" advAuto="0" spid="163" grpId="1"/>
      <p:bldP build="whole" bldLvl="1" animBg="1" rev="0" advAuto="0" spid="159" grpId="7"/>
      <p:bldP build="whole" bldLvl="1" animBg="1" rev="0" advAuto="0" spid="161" grpId="9"/>
      <p:bldP build="whole" bldLvl="1" animBg="1" rev="0" advAuto="0" spid="162" grpId="10"/>
      <p:bldP build="whole" bldLvl="1" animBg="1" rev="0" advAuto="0" spid="158" grpId="6"/>
      <p:bldP build="whole" bldLvl="1" animBg="1" rev="0" advAuto="0" spid="167" grpId="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-2301156" y="6245264"/>
            <a:ext cx="9202251" cy="9203371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29" name="Shape 229"/>
          <p:cNvSpPr/>
          <p:nvPr/>
        </p:nvSpPr>
        <p:spPr>
          <a:xfrm>
            <a:off x="22756868" y="12170527"/>
            <a:ext cx="2111026" cy="2111027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30" name="Shape 230"/>
          <p:cNvSpPr/>
          <p:nvPr/>
        </p:nvSpPr>
        <p:spPr>
          <a:xfrm>
            <a:off x="2558875" y="7064647"/>
            <a:ext cx="1593320" cy="159332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1" name="Shape 231"/>
          <p:cNvSpPr/>
          <p:nvPr/>
        </p:nvSpPr>
        <p:spPr>
          <a:xfrm>
            <a:off x="645027" y="8899655"/>
            <a:ext cx="542101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b="1"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Customer </a:t>
            </a:r>
          </a:p>
          <a:p>
            <a:pPr>
              <a:lnSpc>
                <a:spcPct val="150000"/>
              </a:lnSpc>
              <a:defRPr b="1"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Feedback</a:t>
            </a:r>
          </a:p>
        </p:txBody>
      </p:sp>
      <p:sp>
        <p:nvSpPr>
          <p:cNvPr id="232" name="Shape 232"/>
          <p:cNvSpPr/>
          <p:nvPr/>
        </p:nvSpPr>
        <p:spPr>
          <a:xfrm>
            <a:off x="7980089" y="1704255"/>
            <a:ext cx="15967202" cy="10996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10576" indent="-610576" algn="l" defTabSz="914400">
              <a:lnSpc>
                <a:spcPct val="150000"/>
              </a:lnSpc>
              <a:buClr>
                <a:srgbClr val="363636"/>
              </a:buClr>
              <a:buSzPct val="75000"/>
              <a:buFont typeface="Helvetica Neue"/>
              <a:buChar char="•"/>
              <a:defRPr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Customer 1: “Great idea! Would love to see if there was a way to scan food items in.” </a:t>
            </a:r>
          </a:p>
          <a:p>
            <a:pPr lvl="2" algn="l" defTabSz="914400">
              <a:lnSpc>
                <a:spcPct val="150000"/>
              </a:lnSpc>
              <a:defRPr b="1" sz="3700"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Occupation: 36 year old High School Teacher.</a:t>
            </a:r>
          </a:p>
          <a:p>
            <a:pPr lvl="2" algn="l" defTabSz="914400">
              <a:lnSpc>
                <a:spcPct val="15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lvl="2" algn="l" defTabSz="914400">
              <a:lnSpc>
                <a:spcPct val="15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marL="488460" indent="-488460" algn="l" defTabSz="914400">
              <a:lnSpc>
                <a:spcPct val="150000"/>
              </a:lnSpc>
              <a:buClr>
                <a:srgbClr val="363636"/>
              </a:buClr>
              <a:buSzPct val="75000"/>
              <a:buFont typeface="Helvetica Neue"/>
              <a:buChar char="•"/>
              <a:defRPr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Customer 2 &amp; 3: What do you think of having proprietary food storage containers with these capabilities built in?</a:t>
            </a:r>
          </a:p>
          <a:p>
            <a:pPr lvl="2" algn="l" defTabSz="914400">
              <a:lnSpc>
                <a:spcPct val="150000"/>
              </a:lnSpc>
              <a:defRPr b="1" sz="3700"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Occupation: 34 year old Mother / 23 year old Graduate Student</a:t>
            </a:r>
          </a:p>
          <a:p>
            <a:pPr indent="457200" algn="l" defTabSz="914400">
              <a:lnSpc>
                <a:spcPct val="150000"/>
              </a:lnSpc>
              <a:defRPr sz="4000"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Feedback: </a:t>
            </a:r>
          </a:p>
          <a:p>
            <a:pPr lvl="1" marL="1572844" indent="-683844" algn="l" defTabSz="914400">
              <a:lnSpc>
                <a:spcPct val="150000"/>
              </a:lnSpc>
              <a:buClr>
                <a:srgbClr val="363636"/>
              </a:buClr>
              <a:buSzPct val="100000"/>
              <a:buAutoNum type="alphaUcPeriod" startAt="1"/>
              <a:defRPr sz="4000"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Would be very convenient in all-in-one product.</a:t>
            </a:r>
          </a:p>
          <a:p>
            <a:pPr lvl="1" marL="1572844" indent="-683844" algn="l" defTabSz="914400">
              <a:lnSpc>
                <a:spcPct val="150000"/>
              </a:lnSpc>
              <a:buClr>
                <a:srgbClr val="363636"/>
              </a:buClr>
              <a:buSzPct val="100000"/>
              <a:buAutoNum type="alphaUcPeriod" startAt="1"/>
              <a:defRPr sz="4000">
                <a:solidFill>
                  <a:srgbClr val="36363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Concerns over chemicals and small parts.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46337" y="4663135"/>
            <a:ext cx="4833683" cy="4833683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5" name="Shape 235"/>
          <p:cNvSpPr/>
          <p:nvPr/>
        </p:nvSpPr>
        <p:spPr>
          <a:xfrm>
            <a:off x="7749754" y="4589517"/>
            <a:ext cx="1989250" cy="1989250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6" name="Shape 236"/>
          <p:cNvSpPr/>
          <p:nvPr/>
        </p:nvSpPr>
        <p:spPr>
          <a:xfrm>
            <a:off x="1516808" y="9787192"/>
            <a:ext cx="1399264" cy="1399265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7" name="Shape 237"/>
          <p:cNvSpPr/>
          <p:nvPr/>
        </p:nvSpPr>
        <p:spPr>
          <a:xfrm>
            <a:off x="2916072" y="5653142"/>
            <a:ext cx="4833683" cy="4833683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38" name="Shape 238"/>
          <p:cNvSpPr/>
          <p:nvPr/>
        </p:nvSpPr>
        <p:spPr>
          <a:xfrm>
            <a:off x="495209" y="7415933"/>
            <a:ext cx="7028645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Retrospective </a:t>
            </a:r>
          </a:p>
        </p:txBody>
      </p:sp>
      <p:sp>
        <p:nvSpPr>
          <p:cNvPr id="239" name="Shape 239"/>
          <p:cNvSpPr/>
          <p:nvPr/>
        </p:nvSpPr>
        <p:spPr>
          <a:xfrm>
            <a:off x="7943453" y="5341992"/>
            <a:ext cx="160185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400">
                <a:solidFill>
                  <a:srgbClr val="FFFFFF"/>
                </a:solidFill>
              </a:defRPr>
            </a:lvl1pPr>
          </a:lstStyle>
          <a:p>
            <a:pPr/>
            <a:r>
              <a:t>Sprint 3</a:t>
            </a:r>
          </a:p>
        </p:txBody>
      </p:sp>
      <p:sp>
        <p:nvSpPr>
          <p:cNvPr id="240" name="Shape 240"/>
          <p:cNvSpPr/>
          <p:nvPr/>
        </p:nvSpPr>
        <p:spPr>
          <a:xfrm>
            <a:off x="10536893" y="821911"/>
            <a:ext cx="13321200" cy="11212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spAutoFit/>
          </a:bodyPr>
          <a:lstStyle/>
          <a:p>
            <a:pPr algn="l" defTabSz="914400">
              <a:defRPr b="1" sz="5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What went well during the sprint?</a:t>
            </a:r>
          </a:p>
          <a:p>
            <a:pPr marL="914400" indent="-482600" algn="l" defTabSz="914400">
              <a:buSzPct val="100000"/>
              <a:buFont typeface="Helvetica Neue"/>
              <a:buChar char="●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Mid-sprint decisions</a:t>
            </a:r>
          </a:p>
          <a:p>
            <a:pPr lvl="1" marL="1371600" indent="-482600" algn="l" defTabSz="914400"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Came together and made hard choices.</a:t>
            </a:r>
          </a:p>
          <a:p>
            <a:pPr marL="914400" indent="-482600" algn="l" defTabSz="914400">
              <a:buSzPct val="100000"/>
              <a:buFont typeface="Helvetica Neue"/>
              <a:buChar char="●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Trust Firmly Established.</a:t>
            </a:r>
          </a:p>
          <a:p>
            <a:pPr lvl="1" marL="1371600" indent="-482600" algn="l" defTabSz="914400"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Very little oversight.</a:t>
            </a:r>
          </a:p>
          <a:p>
            <a:pPr lvl="1" marL="1371600" indent="-482600" algn="l" defTabSz="914400"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Communication on point!</a:t>
            </a:r>
          </a:p>
          <a:p>
            <a:pPr lvl="1" marL="1371600" indent="-482600" algn="l" defTabSz="914400"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Zero conflicts among group members.</a:t>
            </a:r>
          </a:p>
          <a:p>
            <a:pPr indent="457200" algn="l" defTabSz="91440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914400">
              <a:defRPr b="1" sz="5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What would we like to change?</a:t>
            </a:r>
          </a:p>
          <a:p>
            <a:pPr marL="914400" indent="-482600" algn="l" defTabSz="914400">
              <a:buClr>
                <a:srgbClr val="000000"/>
              </a:buClr>
              <a:buSzPct val="100000"/>
              <a:buFont typeface="Helvetica Neue"/>
              <a:buChar char="●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Rework features of the final product.</a:t>
            </a:r>
          </a:p>
          <a:p>
            <a:pPr lvl="1" marL="1371600" indent="-482600" algn="l" defTabSz="914400">
              <a:buClr>
                <a:srgbClr val="000000"/>
              </a:buClr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“Product ran away from us”</a:t>
            </a:r>
          </a:p>
          <a:p>
            <a:pPr marL="914400" indent="-482600" algn="l" defTabSz="914400">
              <a:buClr>
                <a:srgbClr val="000000"/>
              </a:buClr>
              <a:buSzPct val="100000"/>
              <a:buFont typeface="Helvetica Neue"/>
              <a:buChar char="●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Time constraints.</a:t>
            </a:r>
          </a:p>
          <a:p>
            <a:pPr lvl="1" marL="1371600" indent="-482600" algn="l" defTabSz="914400">
              <a:buClr>
                <a:srgbClr val="000000"/>
              </a:buClr>
              <a:buSzPct val="100000"/>
              <a:buFont typeface="Helvetica Neue"/>
              <a:buChar char="○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Semester is closing!</a:t>
            </a:r>
          </a:p>
          <a:p>
            <a:pPr algn="l" defTabSz="914400">
              <a:defRPr sz="1400">
                <a:latin typeface="Arial"/>
                <a:ea typeface="Arial"/>
                <a:cs typeface="Arial"/>
                <a:sym typeface="Arial"/>
              </a:defRPr>
            </a:pPr>
            <a:endParaRPr sz="4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914400">
              <a:defRPr b="1" sz="5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How can we implement that change?</a:t>
            </a:r>
          </a:p>
          <a:p>
            <a:pPr marL="914400" indent="-482600" algn="l" defTabSz="914400">
              <a:buClr>
                <a:srgbClr val="000000"/>
              </a:buClr>
              <a:buSzPct val="100000"/>
              <a:buFont typeface="Helvetica Neue"/>
              <a:buChar char="●"/>
              <a:defRPr sz="4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Going back to the original vision of the product and making it our main focus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21322698" y="595245"/>
            <a:ext cx="2111027" cy="2111026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43" name="Shape 243"/>
          <p:cNvSpPr/>
          <p:nvPr/>
        </p:nvSpPr>
        <p:spPr>
          <a:xfrm>
            <a:off x="18937152" y="9220160"/>
            <a:ext cx="5742468" cy="5742468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21758757" y="1351490"/>
            <a:ext cx="598535" cy="59853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45" name="Shape 245"/>
          <p:cNvSpPr/>
          <p:nvPr/>
        </p:nvSpPr>
        <p:spPr>
          <a:xfrm>
            <a:off x="18478217" y="8047533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19633431" y="10532468"/>
            <a:ext cx="4349912" cy="311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Burn Up</a:t>
            </a:r>
          </a:p>
          <a:p>
            <a:pPr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Chart </a:t>
            </a:r>
          </a:p>
        </p:txBody>
      </p:sp>
      <p:pic>
        <p:nvPicPr>
          <p:cNvPr id="247" name="image0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44988" y="998703"/>
            <a:ext cx="18291576" cy="12214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>
            <a:off x="21322698" y="595245"/>
            <a:ext cx="2111027" cy="2111026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0" name="Shape 250"/>
          <p:cNvSpPr/>
          <p:nvPr/>
        </p:nvSpPr>
        <p:spPr>
          <a:xfrm>
            <a:off x="18937152" y="9220160"/>
            <a:ext cx="5742468" cy="5742468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1" name="Shape 251"/>
          <p:cNvSpPr/>
          <p:nvPr/>
        </p:nvSpPr>
        <p:spPr>
          <a:xfrm>
            <a:off x="21758757" y="1351490"/>
            <a:ext cx="598535" cy="59853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2" name="Shape 252"/>
          <p:cNvSpPr/>
          <p:nvPr/>
        </p:nvSpPr>
        <p:spPr>
          <a:xfrm>
            <a:off x="18478217" y="8047533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3" name="Shape 253"/>
          <p:cNvSpPr/>
          <p:nvPr/>
        </p:nvSpPr>
        <p:spPr>
          <a:xfrm>
            <a:off x="18936803" y="10532468"/>
            <a:ext cx="5743167" cy="311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Burn Down</a:t>
            </a:r>
          </a:p>
          <a:p>
            <a:pPr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Chart </a:t>
            </a:r>
          </a:p>
        </p:txBody>
      </p:sp>
      <p:pic>
        <p:nvPicPr>
          <p:cNvPr id="254" name="image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6908" y="709796"/>
            <a:ext cx="18546299" cy="12869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5613149" y="8054939"/>
            <a:ext cx="826409" cy="826409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57" name="Shape 257"/>
          <p:cNvSpPr/>
          <p:nvPr/>
        </p:nvSpPr>
        <p:spPr>
          <a:xfrm>
            <a:off x="13960332" y="7228530"/>
            <a:ext cx="1652818" cy="1652819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9397827" y="4649072"/>
            <a:ext cx="3927897" cy="3927897"/>
          </a:xfrm>
          <a:prstGeom prst="ellipse">
            <a:avLst/>
          </a:prstGeom>
          <a:solidFill>
            <a:srgbClr val="242424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59" name="Shape 259"/>
          <p:cNvSpPr/>
          <p:nvPr/>
        </p:nvSpPr>
        <p:spPr>
          <a:xfrm>
            <a:off x="9746692" y="6073270"/>
            <a:ext cx="323016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6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Group 3</a:t>
            </a:r>
          </a:p>
        </p:txBody>
      </p:sp>
      <p:sp>
        <p:nvSpPr>
          <p:cNvPr id="260" name="Shape 260"/>
          <p:cNvSpPr/>
          <p:nvPr/>
        </p:nvSpPr>
        <p:spPr>
          <a:xfrm>
            <a:off x="8814136" y="11154571"/>
            <a:ext cx="749493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Chris, John, Kun, Saurabh, Yang</a:t>
            </a:r>
          </a:p>
        </p:txBody>
      </p:sp>
      <p:sp>
        <p:nvSpPr>
          <p:cNvPr id="261" name="Shape 261"/>
          <p:cNvSpPr/>
          <p:nvPr/>
        </p:nvSpPr>
        <p:spPr>
          <a:xfrm>
            <a:off x="9884781" y="9084719"/>
            <a:ext cx="5353646" cy="156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9600">
                <a:solidFill>
                  <a:srgbClr val="36363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/>
            <a:r>
              <a:t>R.E.Ware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499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99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4"/>
      <p:bldP build="whole" bldLvl="1" animBg="1" rev="0" advAuto="0" spid="258" grpId="1"/>
      <p:bldP build="whole" bldLvl="1" animBg="1" rev="0" advAuto="0" spid="259" grpId="2"/>
      <p:bldP build="whole" bldLvl="1" animBg="1" rev="0" advAuto="0" spid="26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-3046143" y="4778459"/>
            <a:ext cx="11391994" cy="11391994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170" name="Shape 170"/>
          <p:cNvSpPr/>
          <p:nvPr/>
        </p:nvSpPr>
        <p:spPr>
          <a:xfrm>
            <a:off x="22756868" y="12170527"/>
            <a:ext cx="2111026" cy="2111027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171" name="Shape 171"/>
          <p:cNvSpPr/>
          <p:nvPr/>
        </p:nvSpPr>
        <p:spPr>
          <a:xfrm>
            <a:off x="3355535" y="5460060"/>
            <a:ext cx="1593319" cy="159331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2" name="Shape 172"/>
          <p:cNvSpPr/>
          <p:nvPr/>
        </p:nvSpPr>
        <p:spPr>
          <a:xfrm>
            <a:off x="305451" y="9814056"/>
            <a:ext cx="610016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User Stories</a:t>
            </a:r>
          </a:p>
        </p:txBody>
      </p:sp>
      <p:sp>
        <p:nvSpPr>
          <p:cNvPr id="173" name="Shape 173"/>
          <p:cNvSpPr/>
          <p:nvPr/>
        </p:nvSpPr>
        <p:spPr>
          <a:xfrm>
            <a:off x="8075905" y="1134390"/>
            <a:ext cx="519493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 User Stories:</a:t>
            </a:r>
          </a:p>
        </p:txBody>
      </p:sp>
      <p:sp>
        <p:nvSpPr>
          <p:cNvPr id="174" name="Shape 174"/>
          <p:cNvSpPr/>
          <p:nvPr/>
        </p:nvSpPr>
        <p:spPr>
          <a:xfrm>
            <a:off x="8216760" y="2779087"/>
            <a:ext cx="15967295" cy="695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900" indent="-469900" algn="l" defTabSz="914400">
              <a:buClr>
                <a:srgbClr val="000000"/>
              </a:buClr>
              <a:buSzPct val="9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t>As an active chef, I would like my products to be durable so that I don't accidentally break it.</a:t>
            </a:r>
          </a:p>
          <a:p>
            <a:pPr marL="469900" indent="-469900" algn="l" defTabSz="914400">
              <a:spcBef>
                <a:spcPts val="5500"/>
              </a:spcBef>
              <a:buClr>
                <a:srgbClr val="000000"/>
              </a:buClr>
              <a:buSzPct val="9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t>As a household chef, I would like to clean my products so that I can keep a tidy kitchen.</a:t>
            </a:r>
          </a:p>
          <a:p>
            <a:pPr marL="469900" indent="-495934" algn="l" defTabSz="914400">
              <a:spcBef>
                <a:spcPts val="5500"/>
              </a:spcBef>
              <a:buClr>
                <a:srgbClr val="000000"/>
              </a:buClr>
              <a:buSzPct val="10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t>As a tech-savvy chef, I need to be able to be seamlessly connected to the contents of my R.E.Ware.</a:t>
            </a:r>
          </a:p>
          <a:p>
            <a:pPr marL="469900" indent="-469900" algn="l" defTabSz="914400">
              <a:spcBef>
                <a:spcPts val="5500"/>
              </a:spcBef>
              <a:buClr>
                <a:srgbClr val="000000"/>
              </a:buClr>
              <a:buSzPct val="90000"/>
              <a:buFont typeface="Arial"/>
              <a:buChar char="•"/>
              <a:defRPr sz="4100">
                <a:latin typeface="Arial"/>
                <a:ea typeface="Arial"/>
                <a:cs typeface="Arial"/>
                <a:sym typeface="Arial"/>
              </a:defRPr>
            </a:pPr>
            <a:r>
              <a:t>As a potential customer, I want attractive packaging for my purchase.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18937152" y="9220160"/>
            <a:ext cx="5742468" cy="5742468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7" name="Shape 177"/>
          <p:cNvSpPr/>
          <p:nvPr/>
        </p:nvSpPr>
        <p:spPr>
          <a:xfrm>
            <a:off x="21828906" y="7681492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12544227" y="1233490"/>
            <a:ext cx="10779601" cy="11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Material Selection</a:t>
            </a:r>
          </a:p>
        </p:txBody>
      </p:sp>
      <p:sp>
        <p:nvSpPr>
          <p:cNvPr id="179" name="Shape 179"/>
          <p:cNvSpPr/>
          <p:nvPr/>
        </p:nvSpPr>
        <p:spPr>
          <a:xfrm>
            <a:off x="11607076" y="3587692"/>
            <a:ext cx="12653903" cy="442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9518" indent="-549518" algn="l" defTabSz="914400">
              <a:buClr>
                <a:srgbClr val="000000"/>
              </a:buClr>
              <a:buSzPct val="75000"/>
              <a:buFont typeface="Helvetica Neue"/>
              <a:buChar char="•"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an active chef, I would like my products to be durable so that I don't accidentally break it.</a:t>
            </a:r>
          </a:p>
          <a:p>
            <a:pPr algn="l" defTabSz="91440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91440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marL="549518" indent="-549518" algn="l" defTabSz="914400"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Heat Resistant</a:t>
            </a:r>
          </a:p>
          <a:p>
            <a:pPr marL="549518" indent="-597143" algn="l" defTabSz="914400">
              <a:spcBef>
                <a:spcPts val="4500"/>
              </a:spcBef>
              <a:buClr>
                <a:srgbClr val="000000"/>
              </a:buClr>
              <a:buSzPct val="100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Shock Resistant</a:t>
            </a:r>
          </a:p>
          <a:p>
            <a:pPr marL="549518" indent="-525705" algn="l" defTabSz="914400">
              <a:spcBef>
                <a:spcPts val="4500"/>
              </a:spcBef>
              <a:buClr>
                <a:srgbClr val="000000"/>
              </a:buClr>
              <a:buSzPct val="100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Aesthetically Pleasing</a:t>
            </a:r>
          </a:p>
        </p:txBody>
      </p:sp>
      <p:sp>
        <p:nvSpPr>
          <p:cNvPr id="180" name="Shape 180"/>
          <p:cNvSpPr/>
          <p:nvPr/>
        </p:nvSpPr>
        <p:spPr>
          <a:xfrm>
            <a:off x="19101336" y="11620349"/>
            <a:ext cx="5414101" cy="129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Durability</a:t>
            </a:r>
          </a:p>
        </p:txBody>
      </p:sp>
      <p:pic>
        <p:nvPicPr>
          <p:cNvPr id="181" name="IMG_339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742" y="472784"/>
            <a:ext cx="9577824" cy="127704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18937152" y="9220160"/>
            <a:ext cx="5742468" cy="5742468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84" name="Shape 184"/>
          <p:cNvSpPr/>
          <p:nvPr/>
        </p:nvSpPr>
        <p:spPr>
          <a:xfrm>
            <a:off x="21828906" y="7681492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85" name="Shape 185"/>
          <p:cNvSpPr/>
          <p:nvPr/>
        </p:nvSpPr>
        <p:spPr>
          <a:xfrm>
            <a:off x="19585666" y="11437343"/>
            <a:ext cx="444544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Tidiness </a:t>
            </a:r>
          </a:p>
        </p:txBody>
      </p:sp>
      <p:sp>
        <p:nvSpPr>
          <p:cNvPr id="186" name="Shape 186"/>
          <p:cNvSpPr/>
          <p:nvPr/>
        </p:nvSpPr>
        <p:spPr>
          <a:xfrm>
            <a:off x="13262210" y="1750009"/>
            <a:ext cx="9171601" cy="1076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Polyurethane Coating</a:t>
            </a:r>
          </a:p>
        </p:txBody>
      </p:sp>
      <p:sp>
        <p:nvSpPr>
          <p:cNvPr id="187" name="Shape 187"/>
          <p:cNvSpPr/>
          <p:nvPr/>
        </p:nvSpPr>
        <p:spPr>
          <a:xfrm>
            <a:off x="12188351" y="3572551"/>
            <a:ext cx="11319301" cy="527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9518" indent="-549518" algn="l" defTabSz="914400">
              <a:buClr>
                <a:srgbClr val="000000"/>
              </a:buClr>
              <a:buSzPct val="75000"/>
              <a:buFont typeface="Helvetica Neue"/>
              <a:buChar char="•"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 household chef, I would like to clean my products so that I can keep a tidy kitchen.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75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Physical Kitchen Presence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75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Water Resistant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75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Corrosion Resistant</a:t>
            </a:r>
          </a:p>
        </p:txBody>
      </p:sp>
      <p:pic>
        <p:nvPicPr>
          <p:cNvPr id="188" name="IMG_66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430" y="2252438"/>
            <a:ext cx="10568338" cy="9211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17626037" y="8013698"/>
            <a:ext cx="7053583" cy="6948930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91" name="Shape 191"/>
          <p:cNvSpPr/>
          <p:nvPr/>
        </p:nvSpPr>
        <p:spPr>
          <a:xfrm>
            <a:off x="22344667" y="7079771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92" name="Shape 192"/>
          <p:cNvSpPr/>
          <p:nvPr/>
        </p:nvSpPr>
        <p:spPr>
          <a:xfrm>
            <a:off x="17833973" y="9369713"/>
            <a:ext cx="6637711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Economy</a:t>
            </a:r>
          </a:p>
          <a:p>
            <a: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&amp;</a:t>
            </a:r>
          </a:p>
          <a:p>
            <a: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Convenience</a:t>
            </a:r>
          </a:p>
          <a:p>
            <a: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</p:txBody>
      </p:sp>
      <p:sp>
        <p:nvSpPr>
          <p:cNvPr id="193" name="Shape 193"/>
          <p:cNvSpPr/>
          <p:nvPr/>
        </p:nvSpPr>
        <p:spPr>
          <a:xfrm>
            <a:off x="10641300" y="2710727"/>
            <a:ext cx="13379700" cy="631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9518" indent="-549518" algn="l" defTabSz="914400">
              <a:buClr>
                <a:srgbClr val="000000"/>
              </a:buClr>
              <a:buSzPct val="75000"/>
              <a:buFont typeface="Helvetica Neue"/>
              <a:buChar char="•"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 tech-savvy chef, I need to be able to be seamlessly connected to the contents of my R.E.Ware.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Integrated IOS Application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Detailed Descriptions</a:t>
            </a:r>
          </a:p>
          <a:p>
            <a:pPr marL="549518" indent="-525705" algn="l" defTabSz="914400">
              <a:spcBef>
                <a:spcPts val="4500"/>
              </a:spcBef>
              <a:buClr>
                <a:srgbClr val="000000"/>
              </a:buClr>
              <a:buSzPct val="1000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Shopping list &amp; Banner or alert Notifications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E-mail notification of changes in contents</a:t>
            </a:r>
          </a:p>
        </p:txBody>
      </p:sp>
      <p:sp>
        <p:nvSpPr>
          <p:cNvPr id="194" name="Shape 194"/>
          <p:cNvSpPr/>
          <p:nvPr/>
        </p:nvSpPr>
        <p:spPr>
          <a:xfrm>
            <a:off x="10641300" y="1222308"/>
            <a:ext cx="13379700" cy="11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Convenience Factor</a:t>
            </a:r>
          </a:p>
        </p:txBody>
      </p:sp>
      <p:pic>
        <p:nvPicPr>
          <p:cNvPr id="195" name="IMG_91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668" y="471503"/>
            <a:ext cx="7181219" cy="127729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3636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/>
        </p:nvSpPr>
        <p:spPr>
          <a:xfrm>
            <a:off x="23328487" y="12660486"/>
            <a:ext cx="2111027" cy="2111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757224" y="1786357"/>
            <a:ext cx="5035221" cy="503522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iOS APP</a:t>
            </a:r>
          </a:p>
        </p:txBody>
      </p:sp>
      <p:sp>
        <p:nvSpPr>
          <p:cNvPr id="199" name="Shape 199"/>
          <p:cNvSpPr/>
          <p:nvPr/>
        </p:nvSpPr>
        <p:spPr>
          <a:xfrm>
            <a:off x="-3435361" y="-3811672"/>
            <a:ext cx="7706850" cy="78722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00" name="Shape 200"/>
          <p:cNvSpPr/>
          <p:nvPr/>
        </p:nvSpPr>
        <p:spPr>
          <a:xfrm>
            <a:off x="7071476" y="6653850"/>
            <a:ext cx="1818732" cy="181873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01" name="Shape 201"/>
          <p:cNvSpPr/>
          <p:nvPr/>
        </p:nvSpPr>
        <p:spPr>
          <a:xfrm>
            <a:off x="-89523" y="-78434"/>
            <a:ext cx="293707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8000">
                <a:solidFill>
                  <a:srgbClr val="36363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Demo</a:t>
            </a:r>
          </a:p>
        </p:txBody>
      </p:sp>
      <p:pic>
        <p:nvPicPr>
          <p:cNvPr id="202" name="IMG_9106.MOV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192899" y="-22190"/>
            <a:ext cx="7706850" cy="1373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9105.MP4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5331723" y="-9489"/>
            <a:ext cx="7706850" cy="13734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48336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92244" fill="hold"/>
                                        <p:tgtEl>
                                          <p:spTgt spid="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03"/>
                </p:tgtEl>
              </p:cMediaNode>
            </p:video>
            <p:video fullScrn="0">
              <p:cMediaNode mute="0" showWhenStopped="1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3636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23328487" y="12660486"/>
            <a:ext cx="2111027" cy="211102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06" name="Shape 206"/>
          <p:cNvSpPr/>
          <p:nvPr/>
        </p:nvSpPr>
        <p:spPr>
          <a:xfrm>
            <a:off x="-2260574" y="-4785886"/>
            <a:ext cx="7711396" cy="787221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07" name="Shape 207"/>
          <p:cNvSpPr/>
          <p:nvPr/>
        </p:nvSpPr>
        <p:spPr>
          <a:xfrm>
            <a:off x="7071476" y="6653850"/>
            <a:ext cx="1818732" cy="181873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08" name="Shape 208"/>
          <p:cNvSpPr/>
          <p:nvPr/>
        </p:nvSpPr>
        <p:spPr>
          <a:xfrm>
            <a:off x="-89523" y="-78434"/>
            <a:ext cx="2937075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b="1" sz="8000">
                <a:solidFill>
                  <a:srgbClr val="36363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Demo</a:t>
            </a:r>
          </a:p>
        </p:txBody>
      </p:sp>
      <p:pic>
        <p:nvPicPr>
          <p:cNvPr id="209" name="IMG_91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23883" y="2613001"/>
            <a:ext cx="5736703" cy="10203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G_91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4302" y="2615948"/>
            <a:ext cx="5736703" cy="10203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91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13795" y="2742667"/>
            <a:ext cx="5736703" cy="1020368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22969" y="1086916"/>
            <a:ext cx="4497997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5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Notifications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17626037" y="8013698"/>
            <a:ext cx="7053583" cy="6948930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22344667" y="7079771"/>
            <a:ext cx="2920742" cy="2920742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1449795" y="7856097"/>
            <a:ext cx="13379701" cy="423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49518" indent="-549518" algn="l" defTabSz="914400">
              <a:buClr>
                <a:srgbClr val="000000"/>
              </a:buClr>
              <a:buSzPct val="75000"/>
              <a:buFont typeface="Helvetica Neue"/>
              <a:buChar char="•"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 a potential customer, I want attractive packaging for my purchase.  </a:t>
            </a:r>
          </a:p>
          <a:p>
            <a:pPr marL="549518" indent="-549518" algn="l" defTabSz="914400">
              <a:buClr>
                <a:srgbClr val="000000"/>
              </a:buClr>
              <a:buSzPct val="75000"/>
              <a:buFont typeface="Helvetica Neue"/>
              <a:buChar char="•"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 gift package</a:t>
            </a:r>
          </a:p>
          <a:p>
            <a:pPr marL="549518" indent="-549518" algn="l" defTabSz="914400">
              <a:spcBef>
                <a:spcPts val="4500"/>
              </a:spcBef>
              <a:buClr>
                <a:srgbClr val="000000"/>
              </a:buClr>
              <a:buSzPct val="112500"/>
              <a:buFont typeface="Helvetica Neue"/>
              <a:buChar char="•"/>
              <a:defRPr b="1"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For that perfect gift for your loved ones</a:t>
            </a:r>
          </a:p>
        </p:txBody>
      </p:sp>
      <p:sp>
        <p:nvSpPr>
          <p:cNvPr id="217" name="Shape 217"/>
          <p:cNvSpPr/>
          <p:nvPr/>
        </p:nvSpPr>
        <p:spPr>
          <a:xfrm>
            <a:off x="765780" y="940078"/>
            <a:ext cx="8164105" cy="1142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6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Package Demo</a:t>
            </a:r>
          </a:p>
        </p:txBody>
      </p:sp>
      <p:sp>
        <p:nvSpPr>
          <p:cNvPr id="218" name="Shape 218"/>
          <p:cNvSpPr/>
          <p:nvPr/>
        </p:nvSpPr>
        <p:spPr>
          <a:xfrm>
            <a:off x="19059684" y="11179463"/>
            <a:ext cx="41862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Package</a:t>
            </a:r>
          </a:p>
        </p:txBody>
      </p:sp>
      <p:pic>
        <p:nvPicPr>
          <p:cNvPr id="219" name="包装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027" y="2355707"/>
            <a:ext cx="14973676" cy="5227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/>
        </p:nvSpPr>
        <p:spPr>
          <a:xfrm>
            <a:off x="-1985969" y="6445837"/>
            <a:ext cx="9202251" cy="9203371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22" name="Shape 222"/>
          <p:cNvSpPr/>
          <p:nvPr/>
        </p:nvSpPr>
        <p:spPr>
          <a:xfrm>
            <a:off x="22756868" y="12170527"/>
            <a:ext cx="2111026" cy="2111027"/>
          </a:xfrm>
          <a:prstGeom prst="ellipse">
            <a:avLst/>
          </a:prstGeom>
          <a:solidFill>
            <a:srgbClr val="36363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363636"/>
                </a:solidFill>
              </a:defRPr>
            </a:pPr>
          </a:p>
        </p:txBody>
      </p:sp>
      <p:sp>
        <p:nvSpPr>
          <p:cNvPr id="223" name="Shape 223"/>
          <p:cNvSpPr/>
          <p:nvPr/>
        </p:nvSpPr>
        <p:spPr>
          <a:xfrm>
            <a:off x="2558875" y="7064647"/>
            <a:ext cx="1593320" cy="159332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224" name="Shape 224"/>
          <p:cNvSpPr/>
          <p:nvPr/>
        </p:nvSpPr>
        <p:spPr>
          <a:xfrm>
            <a:off x="645027" y="8899655"/>
            <a:ext cx="5421016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b="1"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Customer </a:t>
            </a:r>
          </a:p>
          <a:p>
            <a:pPr>
              <a:lnSpc>
                <a:spcPct val="150000"/>
              </a:lnSpc>
              <a:defRPr b="1" sz="8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Feedback</a:t>
            </a:r>
          </a:p>
        </p:txBody>
      </p:sp>
      <p:graphicFrame>
        <p:nvGraphicFramePr>
          <p:cNvPr id="225" name="Chart 225"/>
          <p:cNvGraphicFramePr/>
          <p:nvPr/>
        </p:nvGraphicFramePr>
        <p:xfrm>
          <a:off x="15724700" y="-58374"/>
          <a:ext cx="8339077" cy="927887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26" name="Chart 226"/>
          <p:cNvGraphicFramePr/>
          <p:nvPr/>
        </p:nvGraphicFramePr>
        <p:xfrm>
          <a:off x="7020517" y="-58374"/>
          <a:ext cx="8339078" cy="927887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75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